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CC"/>
    <a:srgbClr val="FF0066"/>
    <a:srgbClr val="FF99FF"/>
    <a:srgbClr val="CCFFFF"/>
    <a:srgbClr val="FFCCFF"/>
    <a:srgbClr val="CC99FF"/>
    <a:srgbClr val="CC00FF"/>
    <a:srgbClr val="CCFF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18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46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27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99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13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4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26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86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74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77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494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6292D-0EB7-4CC7-A9A7-BA96F5146229}" type="datetimeFigureOut">
              <a:rPr kumimoji="1" lang="ja-JP" altLang="en-US" smtClean="0"/>
              <a:t>2023/7/5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FD51C-5109-493F-9F4F-C639DF524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8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ateidoubutsu@city.kyoto.lg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F3B28978-8339-4D6E-B165-8507BB480C52}"/>
              </a:ext>
            </a:extLst>
          </p:cNvPr>
          <p:cNvSpPr/>
          <p:nvPr/>
        </p:nvSpPr>
        <p:spPr>
          <a:xfrm>
            <a:off x="433301" y="5425704"/>
            <a:ext cx="6106459" cy="1076079"/>
          </a:xfrm>
          <a:prstGeom prst="roundRect">
            <a:avLst/>
          </a:prstGeom>
          <a:noFill/>
          <a:ln w="28575">
            <a:solidFill>
              <a:srgbClr val="FF99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ja-JP" altLang="en-US" sz="1200" b="1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各クラスの対象者</a:t>
            </a:r>
            <a:endParaRPr lang="ja-JP" altLang="ja-JP" sz="12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/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ja-JP" sz="12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小学生クラス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：小学生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保護者同伴可能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endParaRPr lang="ja-JP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/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中、高、大学生</a:t>
            </a:r>
            <a:r>
              <a:rPr lang="ja-JP" altLang="ja-JP" sz="12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クラス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：中学生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高校生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大学生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、専門学校生</a:t>
            </a:r>
            <a:endParaRPr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1438275" lvl="0" indent="-1438275"/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1200" dirty="0">
                <a:solidFill>
                  <a:schemeClr val="accent6">
                    <a:lumMod val="50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大学生特別クラス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：センターの現状や動物愛護についてより深く学びたい大学生、　　　専門学校生</a:t>
            </a:r>
          </a:p>
        </p:txBody>
      </p:sp>
      <p:sp>
        <p:nvSpPr>
          <p:cNvPr id="3089" name="テキスト ボックス 2">
            <a:extLst>
              <a:ext uri="{FF2B5EF4-FFF2-40B4-BE49-F238E27FC236}">
                <a16:creationId xmlns:a16="http://schemas.microsoft.com/office/drawing/2014/main" id="{93B8BB2A-B750-42DA-8123-342E0459D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616040"/>
            <a:ext cx="4883950" cy="1750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ArchUp">
              <a:avLst>
                <a:gd name="adj" fmla="val 1041618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97" name="Text Box 97">
            <a:extLst>
              <a:ext uri="{FF2B5EF4-FFF2-40B4-BE49-F238E27FC236}">
                <a16:creationId xmlns:a16="http://schemas.microsoft.com/office/drawing/2014/main" id="{3E356DDE-B629-4A75-A5AD-7328B823B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93" y="7578530"/>
            <a:ext cx="3691857" cy="31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◇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定員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各１０名（保護者含む、先着順）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3098" name="Text Box 81">
            <a:extLst>
              <a:ext uri="{FF2B5EF4-FFF2-40B4-BE49-F238E27FC236}">
                <a16:creationId xmlns:a16="http://schemas.microsoft.com/office/drawing/2014/main" id="{929C8CD7-C0B3-42A4-BF15-E3C372C2B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93" y="7839659"/>
            <a:ext cx="6198627" cy="1002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◇</a:t>
            </a:r>
            <a:r>
              <a:rPr kumimoji="0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応募方法</a:t>
            </a:r>
            <a:endParaRPr kumimoji="0" lang="en-US" altLang="ja-JP" sz="13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各日程の</a:t>
            </a:r>
            <a:r>
              <a:rPr lang="en-US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3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日までに電話にて、</a:t>
            </a:r>
            <a:r>
              <a:rPr lang="ja-JP" altLang="en-US" sz="12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氏名、電話番号、学校名、学年、参加希望人数、　</a:t>
            </a:r>
            <a:endParaRPr lang="en-US" altLang="ja-JP" sz="1200" dirty="0">
              <a:solidFill>
                <a:srgbClr val="0070C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rgbClr val="0070C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参加希望日程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をお申し出の上、御応募ください。</a:t>
            </a:r>
            <a:endParaRPr lang="ja-JP" altLang="en-US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3138" name="Rectangle 111">
            <a:extLst>
              <a:ext uri="{FF2B5EF4-FFF2-40B4-BE49-F238E27FC236}">
                <a16:creationId xmlns:a16="http://schemas.microsoft.com/office/drawing/2014/main" id="{6236A599-1B1F-403E-A363-874C3BDFD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139" name="Rectangle 130">
            <a:extLst>
              <a:ext uri="{FF2B5EF4-FFF2-40B4-BE49-F238E27FC236}">
                <a16:creationId xmlns:a16="http://schemas.microsoft.com/office/drawing/2014/main" id="{AC105813-239E-4EE7-8851-7C7BD5114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9608699-A964-460F-A1C8-39847CCDFC43}"/>
              </a:ext>
            </a:extLst>
          </p:cNvPr>
          <p:cNvSpPr/>
          <p:nvPr/>
        </p:nvSpPr>
        <p:spPr>
          <a:xfrm>
            <a:off x="385293" y="280378"/>
            <a:ext cx="31454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P行書体" panose="03000600000000000000" pitchFamily="66" charset="-128"/>
                <a:ea typeface="HGP行書体" panose="03000600000000000000" pitchFamily="66" charset="-128"/>
              </a:rPr>
              <a:t>～獣医師と学ぼう～</a:t>
            </a:r>
            <a:endParaRPr lang="en-US" altLang="ja-JP" sz="4000" b="1" dirty="0">
              <a:ln w="10160">
                <a:solidFill>
                  <a:schemeClr val="accent5"/>
                </a:solidFill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B6D0629-AE51-4EA5-8D3B-9B55C1ACA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169" y="1352090"/>
            <a:ext cx="1171787" cy="106281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3D8FC25-8592-46F7-ABA8-FDD0329A8B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249" y="1858377"/>
            <a:ext cx="431734" cy="563131"/>
          </a:xfrm>
          <a:prstGeom prst="rect">
            <a:avLst/>
          </a:prstGeom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B7BB8A9C-0BC6-4A35-982A-408E1C5A1DE9}"/>
              </a:ext>
            </a:extLst>
          </p:cNvPr>
          <p:cNvSpPr/>
          <p:nvPr/>
        </p:nvSpPr>
        <p:spPr>
          <a:xfrm>
            <a:off x="4330567" y="2402824"/>
            <a:ext cx="23835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京都動物愛護センターマスコットキャラクター</a:t>
            </a:r>
            <a:endParaRPr lang="en-US" altLang="ja-JP" sz="8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8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京（きょう）ちゃん　　　都（みやこ）ちゃん</a:t>
            </a:r>
            <a:endParaRPr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0D9231BB-92BB-48E8-9F40-05DA9BFC9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479117"/>
              </p:ext>
            </p:extLst>
          </p:nvPr>
        </p:nvGraphicFramePr>
        <p:xfrm>
          <a:off x="420191" y="2796976"/>
          <a:ext cx="6106459" cy="246503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41984">
                  <a:extLst>
                    <a:ext uri="{9D8B030D-6E8A-4147-A177-3AD203B41FA5}">
                      <a16:colId xmlns:a16="http://schemas.microsoft.com/office/drawing/2014/main" val="2154286502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127490842"/>
                    </a:ext>
                  </a:extLst>
                </a:gridCol>
                <a:gridCol w="2183250">
                  <a:extLst>
                    <a:ext uri="{9D8B030D-6E8A-4147-A177-3AD203B41FA5}">
                      <a16:colId xmlns:a16="http://schemas.microsoft.com/office/drawing/2014/main" val="10719839"/>
                    </a:ext>
                  </a:extLst>
                </a:gridCol>
              </a:tblGrid>
              <a:tr h="38249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令和５年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 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午前１０時～１１時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午後１時半～２時半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527932"/>
                  </a:ext>
                </a:extLst>
              </a:tr>
              <a:tr h="416508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７月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２９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土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strike="sngStrike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小学生クラス</a:t>
                      </a:r>
                      <a:endParaRPr lang="en-US" altLang="ja-JP" sz="1200" strike="sngStrike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64410" marR="6441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中、高、大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学生クラス</a:t>
                      </a:r>
                      <a:endParaRPr 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70432"/>
                  </a:ext>
                </a:extLst>
              </a:tr>
              <a:tr h="41650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１１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金・祝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【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午前１０～１２時</a:t>
                      </a:r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】</a:t>
                      </a:r>
                    </a:p>
                    <a:p>
                      <a:pPr algn="ctr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大学生特別クラス</a:t>
                      </a:r>
                      <a:endParaRPr 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strike="sngStrike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小学生クラス</a:t>
                      </a:r>
                      <a:endParaRPr lang="ja-JP" sz="1200" strike="sngStrike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72788"/>
                  </a:ext>
                </a:extLst>
              </a:tr>
              <a:tr h="41650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１３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strike="sngStrike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小学生クラス</a:t>
                      </a:r>
                      <a:endParaRPr lang="en-US" altLang="ja-JP" sz="1200" strike="sngStrike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 marL="64410" marR="6441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中、高、大</a:t>
                      </a:r>
                      <a:r>
                        <a:rPr 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学生クラス</a:t>
                      </a:r>
                      <a:endParaRPr 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50257"/>
                  </a:ext>
                </a:extLst>
              </a:tr>
              <a:tr h="416508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１５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火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中、高、大</a:t>
                      </a:r>
                      <a:r>
                        <a:rPr lang="ja-JP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学生クラス</a:t>
                      </a:r>
                      <a:endParaRPr lang="ja-JP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ja-JP" sz="1200" strike="sngStrike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小学生クラス</a:t>
                      </a:r>
                      <a:endParaRPr lang="ja-JP" altLang="ja-JP" sz="1200" strike="sngStrike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228756"/>
                  </a:ext>
                </a:extLst>
              </a:tr>
              <a:tr h="41650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８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月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２７</a:t>
                      </a:r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日（日）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ja-JP" sz="1200" strike="sngStrike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小学生クラス</a:t>
                      </a:r>
                      <a:endParaRPr lang="ja-JP" altLang="ja-JP" sz="1200" strike="sngStrike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【</a:t>
                      </a:r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午後１～３時</a:t>
                      </a:r>
                      <a:r>
                        <a:rPr lang="en-US" altLang="ja-JP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】</a:t>
                      </a:r>
                    </a:p>
                    <a:p>
                      <a:pPr algn="ctr"/>
                      <a:r>
                        <a:rPr lang="ja-JP" altLang="en-US" sz="1200" kern="100" dirty="0">
                          <a:effectLst/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大学生特別クラス</a:t>
                      </a:r>
                      <a:endParaRPr lang="ja-JP" altLang="ja-JP" sz="1200" kern="100" dirty="0">
                        <a:effectLst/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4410" marR="6441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29197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1343EE-B4BE-499A-BEFF-D328F78CC072}"/>
              </a:ext>
            </a:extLst>
          </p:cNvPr>
          <p:cNvSpPr txBox="1"/>
          <p:nvPr/>
        </p:nvSpPr>
        <p:spPr>
          <a:xfrm>
            <a:off x="434152" y="2515250"/>
            <a:ext cx="4301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◇</a:t>
            </a:r>
            <a:r>
              <a:rPr kumimoji="1"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日程　（クラスの各回は同じ内容です）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DD68A2B0-CFF2-4AFB-B364-03FCCFE422AA}"/>
              </a:ext>
            </a:extLst>
          </p:cNvPr>
          <p:cNvSpPr/>
          <p:nvPr/>
        </p:nvSpPr>
        <p:spPr>
          <a:xfrm>
            <a:off x="356862" y="1411127"/>
            <a:ext cx="4103822" cy="746566"/>
          </a:xfrm>
          <a:prstGeom prst="wedgeRoundRectCallout">
            <a:avLst>
              <a:gd name="adj1" fmla="val 53752"/>
              <a:gd name="adj2" fmla="val 2831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夏休みに、動物愛護センターのこと、保護犬・猫の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現状などを勉強したい学生さんのために、</a:t>
            </a:r>
            <a:endParaRPr kumimoji="1" lang="en-US" altLang="ja-JP" sz="1200" dirty="0">
              <a:solidFill>
                <a:schemeClr val="tx1">
                  <a:lumMod val="95000"/>
                  <a:lumOff val="5000"/>
                </a:schemeClr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職員の獣医師が講師となってセミナーを開催します！</a:t>
            </a:r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017DB560-4235-4204-87E2-CFBAC4572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80" y="8776074"/>
            <a:ext cx="6309840" cy="884086"/>
          </a:xfrm>
          <a:prstGeom prst="rect">
            <a:avLst/>
          </a:prstGeom>
          <a:solidFill>
            <a:srgbClr val="FFCC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お問合せ先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京都動物愛護センター（京都市南区上鳥羽仏現寺町１１番地）</a:t>
            </a:r>
            <a:b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</a:b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開所時間：午前９時～午後５時（休所日：毎週木曜日、木曜日が祝日の場合は翌平日）</a:t>
            </a:r>
            <a:b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</a:b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ＴＥＬ：０７５－６７１－０３３６　　　</a:t>
            </a:r>
            <a:b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  <a:hlinkClick r:id="rId4"/>
              </a:rPr>
            </a:b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Text Box 82">
            <a:extLst>
              <a:ext uri="{FF2B5EF4-FFF2-40B4-BE49-F238E27FC236}">
                <a16:creationId xmlns:a16="http://schemas.microsoft.com/office/drawing/2014/main" id="{CA6793BA-CDE3-4AC5-A398-B273EDC66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01" y="6587518"/>
            <a:ext cx="5734050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◇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  <a:endParaRPr kumimoji="0" lang="en-US" altLang="ja-JP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講義（動物愛護センターの紹介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事業内容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保護犬猫の現状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センターの取り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endParaRPr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組み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など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）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施設見学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、</a:t>
            </a:r>
            <a:r>
              <a:rPr lang="ja-JP" altLang="ja-JP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質疑応答</a:t>
            </a:r>
            <a:r>
              <a:rPr lang="ja-JP" altLang="en-US" sz="1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など</a:t>
            </a:r>
            <a:endParaRPr lang="en-US" altLang="ja-JP" sz="1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221537C-40ED-4EAD-A483-DF0B8C05E781}"/>
              </a:ext>
            </a:extLst>
          </p:cNvPr>
          <p:cNvSpPr/>
          <p:nvPr/>
        </p:nvSpPr>
        <p:spPr>
          <a:xfrm>
            <a:off x="375771" y="737765"/>
            <a:ext cx="6106458" cy="58477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1" dirty="0">
                <a:ln w="10160">
                  <a:solidFill>
                    <a:schemeClr val="accent5"/>
                  </a:solidFill>
                  <a:prstDash val="solid"/>
                </a:ln>
                <a:effectLst>
                  <a:glow rad="101600">
                    <a:srgbClr val="FF99CC">
                      <a:alpha val="64000"/>
                    </a:srgbClr>
                  </a:glow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京都動物愛護センターセミナー</a:t>
            </a:r>
            <a:endParaRPr lang="en-US" altLang="ja-JP" sz="3200" b="1" dirty="0">
              <a:ln w="10160">
                <a:solidFill>
                  <a:schemeClr val="accent5"/>
                </a:solidFill>
                <a:prstDash val="solid"/>
              </a:ln>
              <a:effectLst>
                <a:glow rad="101600">
                  <a:srgbClr val="FF99CC">
                    <a:alpha val="64000"/>
                  </a:srgbClr>
                </a:glow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0" name="Text Box 97">
            <a:extLst>
              <a:ext uri="{FF2B5EF4-FFF2-40B4-BE49-F238E27FC236}">
                <a16:creationId xmlns:a16="http://schemas.microsoft.com/office/drawing/2014/main" id="{8F2C4170-7CCD-40AA-AE63-8ECDF86DF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93" y="7280015"/>
            <a:ext cx="5521823" cy="31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◇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場所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Times New Roman" panose="02020603050405020304" pitchFamily="18" charset="0"/>
              </a:rPr>
              <a:t>　京都動物愛護センター（京都市南区上鳥羽仏現寺町１１番地）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-B" panose="02020700000000000000" pitchFamily="17" charset="-128"/>
              <a:ea typeface="UD デジタル 教科書体 N-B" panose="020207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68E163C-7882-44FA-91B1-F195A1D92664}"/>
              </a:ext>
            </a:extLst>
          </p:cNvPr>
          <p:cNvSpPr txBox="1"/>
          <p:nvPr/>
        </p:nvSpPr>
        <p:spPr>
          <a:xfrm>
            <a:off x="2930935" y="3155427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定員に達しました！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2D7852B-45F3-4E28-944F-F7B0D5F4BED7}"/>
              </a:ext>
            </a:extLst>
          </p:cNvPr>
          <p:cNvSpPr txBox="1"/>
          <p:nvPr/>
        </p:nvSpPr>
        <p:spPr>
          <a:xfrm>
            <a:off x="5102635" y="4399327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定員に達しました！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894F773-54E1-4390-BAA0-02B9BB6BA66B}"/>
              </a:ext>
            </a:extLst>
          </p:cNvPr>
          <p:cNvSpPr txBox="1"/>
          <p:nvPr/>
        </p:nvSpPr>
        <p:spPr>
          <a:xfrm>
            <a:off x="2803983" y="4816104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定員に達しました！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D971F4E-2725-452E-8735-618194E46FD0}"/>
              </a:ext>
            </a:extLst>
          </p:cNvPr>
          <p:cNvSpPr txBox="1"/>
          <p:nvPr/>
        </p:nvSpPr>
        <p:spPr>
          <a:xfrm>
            <a:off x="2930935" y="3970581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定員に達しました！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AA6B6CE-AF97-453C-A7D2-D9A0111B06A0}"/>
              </a:ext>
            </a:extLst>
          </p:cNvPr>
          <p:cNvSpPr txBox="1"/>
          <p:nvPr/>
        </p:nvSpPr>
        <p:spPr>
          <a:xfrm>
            <a:off x="5102635" y="3562248"/>
            <a:ext cx="3429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</a:rPr>
              <a:t>定員に達しました！</a:t>
            </a:r>
          </a:p>
        </p:txBody>
      </p:sp>
    </p:spTree>
    <p:extLst>
      <p:ext uri="{BB962C8B-B14F-4D97-AF65-F5344CB8AC3E}">
        <p14:creationId xmlns:p14="http://schemas.microsoft.com/office/powerpoint/2010/main" val="259837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1209</TotalTime>
  <Words>361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HGP行書体</vt:lpstr>
      <vt:lpstr>HG創英角ﾎﾟｯﾌﾟ体</vt:lpstr>
      <vt:lpstr>UD デジタル 教科書体 N-B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Kyoto</dc:creator>
  <cp:lastModifiedBy>Kyoto</cp:lastModifiedBy>
  <cp:revision>110</cp:revision>
  <cp:lastPrinted>2023-06-01T06:09:53Z</cp:lastPrinted>
  <dcterms:created xsi:type="dcterms:W3CDTF">2020-11-22T08:30:38Z</dcterms:created>
  <dcterms:modified xsi:type="dcterms:W3CDTF">2023-07-05T07:59:15Z</dcterms:modified>
</cp:coreProperties>
</file>